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7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06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2126E4-5260-4E7B-83A9-26193F0BCECE}" type="datetimeFigureOut">
              <a:rPr lang="en-US" smtClean="0"/>
              <a:t>3/6/2015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7ED813-81B8-446D-92A3-DEB6E29D35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39326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2126E4-5260-4E7B-83A9-26193F0BCECE}" type="datetimeFigureOut">
              <a:rPr lang="en-US" smtClean="0"/>
              <a:t>3/6/2015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7ED813-81B8-446D-92A3-DEB6E29D35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65171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2126E4-5260-4E7B-83A9-26193F0BCECE}" type="datetimeFigureOut">
              <a:rPr lang="en-US" smtClean="0"/>
              <a:t>3/6/2015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7ED813-81B8-446D-92A3-DEB6E29D35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6108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2126E4-5260-4E7B-83A9-26193F0BCECE}" type="datetimeFigureOut">
              <a:rPr lang="en-US" smtClean="0"/>
              <a:t>3/6/2015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7ED813-81B8-446D-92A3-DEB6E29D35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74719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2126E4-5260-4E7B-83A9-26193F0BCECE}" type="datetimeFigureOut">
              <a:rPr lang="en-US" smtClean="0"/>
              <a:t>3/6/2015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7ED813-81B8-446D-92A3-DEB6E29D35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40927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2126E4-5260-4E7B-83A9-26193F0BCECE}" type="datetimeFigureOut">
              <a:rPr lang="en-US" smtClean="0"/>
              <a:t>3/6/2015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7ED813-81B8-446D-92A3-DEB6E29D35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49034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2126E4-5260-4E7B-83A9-26193F0BCECE}" type="datetimeFigureOut">
              <a:rPr lang="en-US" smtClean="0"/>
              <a:t>3/6/2015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7ED813-81B8-446D-92A3-DEB6E29D35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49938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2126E4-5260-4E7B-83A9-26193F0BCECE}" type="datetimeFigureOut">
              <a:rPr lang="en-US" smtClean="0"/>
              <a:t>3/6/2015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7ED813-81B8-446D-92A3-DEB6E29D35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9692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2126E4-5260-4E7B-83A9-26193F0BCECE}" type="datetimeFigureOut">
              <a:rPr lang="en-US" smtClean="0"/>
              <a:t>3/6/2015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7ED813-81B8-446D-92A3-DEB6E29D35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54627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2126E4-5260-4E7B-83A9-26193F0BCECE}" type="datetimeFigureOut">
              <a:rPr lang="en-US" smtClean="0"/>
              <a:t>3/6/2015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7ED813-81B8-446D-92A3-DEB6E29D35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36216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2126E4-5260-4E7B-83A9-26193F0BCECE}" type="datetimeFigureOut">
              <a:rPr lang="en-US" smtClean="0"/>
              <a:t>3/6/2015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7ED813-81B8-446D-92A3-DEB6E29D35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95657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2126E4-5260-4E7B-83A9-26193F0BCECE}" type="datetimeFigureOut">
              <a:rPr lang="en-US" smtClean="0"/>
              <a:t>3/6/2015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7ED813-81B8-446D-92A3-DEB6E29D35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81229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learner.org/" TargetMode="Externa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¡El </a:t>
            </a:r>
            <a:r>
              <a:rPr lang="en-US" dirty="0" err="1" smtClean="0"/>
              <a:t>subjuntivo</a:t>
            </a:r>
            <a:r>
              <a:rPr lang="en-US" dirty="0" smtClean="0"/>
              <a:t>!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The subjunctive mood</a:t>
            </a:r>
          </a:p>
          <a:p>
            <a:r>
              <a:rPr lang="en-US" dirty="0"/>
              <a:t>i</a:t>
            </a:r>
            <a:r>
              <a:rPr lang="en-US" dirty="0" smtClean="0"/>
              <a:t>n Spanish! (Not a tense, but a mood)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922310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the song?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dirty="0" smtClean="0"/>
              <a:t>If you have a “clause-one” that shows</a:t>
            </a:r>
          </a:p>
          <a:p>
            <a:pPr marL="0" indent="0">
              <a:buNone/>
            </a:pPr>
            <a:r>
              <a:rPr lang="en-US" dirty="0" smtClean="0"/>
              <a:t>    emotion, well, then everyone knows, </a:t>
            </a:r>
          </a:p>
          <a:p>
            <a:pPr marL="0" indent="0">
              <a:buNone/>
            </a:pPr>
            <a:r>
              <a:rPr lang="en-US" dirty="0" smtClean="0"/>
              <a:t>There’s a thing you </a:t>
            </a:r>
            <a:r>
              <a:rPr lang="en-US" dirty="0" err="1" smtClean="0"/>
              <a:t>gotta</a:t>
            </a:r>
            <a:r>
              <a:rPr lang="en-US" dirty="0" smtClean="0"/>
              <a:t> do after “</a:t>
            </a:r>
            <a:r>
              <a:rPr lang="en-US" dirty="0" err="1" smtClean="0"/>
              <a:t>que</a:t>
            </a:r>
            <a:r>
              <a:rPr lang="en-US" dirty="0" smtClean="0"/>
              <a:t>”</a:t>
            </a:r>
          </a:p>
          <a:p>
            <a:pPr marL="0" indent="0">
              <a:buNone/>
            </a:pPr>
            <a:r>
              <a:rPr lang="en-US" dirty="0" smtClean="0"/>
              <a:t>But you’ve got to form it this way!</a:t>
            </a:r>
          </a:p>
          <a:p>
            <a:pPr marL="0" indent="0">
              <a:buNone/>
            </a:pPr>
            <a:r>
              <a:rPr lang="en-US" dirty="0" smtClean="0"/>
              <a:t>No verb does it all by itself,</a:t>
            </a:r>
          </a:p>
          <a:p>
            <a:pPr marL="0" indent="0">
              <a:buNone/>
            </a:pPr>
            <a:r>
              <a:rPr lang="en-US" dirty="0" smtClean="0"/>
              <a:t>The subjunctive can’t just sit on the shelf!</a:t>
            </a:r>
          </a:p>
          <a:p>
            <a:pPr marL="0" indent="0">
              <a:buNone/>
            </a:pPr>
            <a:r>
              <a:rPr lang="en-US" dirty="0" smtClean="0"/>
              <a:t>You can use it, flip that E to an A, </a:t>
            </a:r>
          </a:p>
          <a:p>
            <a:pPr marL="0" indent="0">
              <a:buNone/>
            </a:pPr>
            <a:r>
              <a:rPr lang="en-US" dirty="0" smtClean="0"/>
              <a:t>But you’ve got to form it this way: </a:t>
            </a:r>
          </a:p>
          <a:p>
            <a:pPr marL="0" indent="0">
              <a:buNone/>
            </a:pPr>
            <a:r>
              <a:rPr lang="en-US" dirty="0" smtClean="0"/>
              <a:t>You’ve got to do the “</a:t>
            </a:r>
            <a:r>
              <a:rPr lang="en-US" dirty="0" err="1" smtClean="0"/>
              <a:t>yo</a:t>
            </a:r>
            <a:r>
              <a:rPr lang="en-US" dirty="0" smtClean="0"/>
              <a:t>-o-drop-flip” you </a:t>
            </a:r>
            <a:r>
              <a:rPr lang="en-US" dirty="0" err="1" smtClean="0"/>
              <a:t>gotta</a:t>
            </a:r>
            <a:r>
              <a:rPr lang="en-US" dirty="0" smtClean="0"/>
              <a:t> the do the “</a:t>
            </a:r>
            <a:r>
              <a:rPr lang="en-US" dirty="0" err="1" smtClean="0"/>
              <a:t>yo</a:t>
            </a:r>
            <a:r>
              <a:rPr lang="en-US" dirty="0" smtClean="0"/>
              <a:t>-o-drop-flip”</a:t>
            </a:r>
          </a:p>
          <a:p>
            <a:pPr marL="0" indent="0">
              <a:buNone/>
            </a:pPr>
            <a:r>
              <a:rPr lang="en-US" dirty="0" smtClean="0"/>
              <a:t>Now you can do that new flip, even use it today!</a:t>
            </a:r>
          </a:p>
          <a:p>
            <a:pPr marL="0" indent="0">
              <a:buNone/>
            </a:pPr>
            <a:r>
              <a:rPr lang="en-US" dirty="0" smtClean="0"/>
              <a:t>You can use  it after the </a:t>
            </a:r>
            <a:r>
              <a:rPr lang="en-US" dirty="0" err="1" smtClean="0"/>
              <a:t>que</a:t>
            </a:r>
            <a:r>
              <a:rPr lang="en-US" dirty="0" smtClean="0"/>
              <a:t>…..</a:t>
            </a:r>
          </a:p>
          <a:p>
            <a:pPr marL="0" indent="0">
              <a:buNone/>
            </a:pPr>
            <a:r>
              <a:rPr lang="en-US" dirty="0" err="1" smtClean="0"/>
              <a:t>Yo</a:t>
            </a:r>
            <a:r>
              <a:rPr lang="en-US" dirty="0" smtClean="0"/>
              <a:t>-o-drop-flip, you can do the </a:t>
            </a:r>
            <a:r>
              <a:rPr lang="en-US" dirty="0" err="1" smtClean="0"/>
              <a:t>yo</a:t>
            </a:r>
            <a:r>
              <a:rPr lang="en-US" dirty="0" smtClean="0"/>
              <a:t>-o-drop-flip!</a:t>
            </a:r>
          </a:p>
          <a:p>
            <a:pPr marL="0" indent="0">
              <a:buNone/>
            </a:pPr>
            <a:r>
              <a:rPr lang="en-US" dirty="0" smtClean="0"/>
              <a:t>You got everything in this one simple rule, </a:t>
            </a:r>
          </a:p>
          <a:p>
            <a:pPr marL="0" indent="0">
              <a:buNone/>
            </a:pPr>
            <a:r>
              <a:rPr lang="en-US" dirty="0" smtClean="0"/>
              <a:t>You can use it for </a:t>
            </a:r>
            <a:r>
              <a:rPr lang="en-US" dirty="0" err="1" smtClean="0"/>
              <a:t>españ-ool</a:t>
            </a:r>
            <a:r>
              <a:rPr lang="en-US" dirty="0" smtClean="0"/>
              <a:t>!</a:t>
            </a:r>
          </a:p>
          <a:p>
            <a:pPr marL="0" indent="0">
              <a:buNone/>
            </a:pPr>
            <a:r>
              <a:rPr lang="en-US" dirty="0" err="1" smtClean="0"/>
              <a:t>Yo</a:t>
            </a:r>
            <a:r>
              <a:rPr lang="en-US" dirty="0" smtClean="0"/>
              <a:t>-o-drop-flip!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875843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100" dirty="0" smtClean="0"/>
              <a:t>OK, so maybe I exaggerated a tad…you can’t use it for everything…there are always exceptions….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Luckily, the exceptions to this rule form an acronym: </a:t>
            </a:r>
          </a:p>
          <a:p>
            <a:r>
              <a:rPr lang="en-US" dirty="0" smtClean="0"/>
              <a:t>Dar- </a:t>
            </a:r>
            <a:r>
              <a:rPr lang="en-US" dirty="0" err="1" smtClean="0">
                <a:solidFill>
                  <a:srgbClr val="FF0000"/>
                </a:solidFill>
              </a:rPr>
              <a:t>Dé</a:t>
            </a:r>
            <a:r>
              <a:rPr lang="en-US" dirty="0" smtClean="0">
                <a:solidFill>
                  <a:srgbClr val="FF0000"/>
                </a:solidFill>
              </a:rPr>
              <a:t>, </a:t>
            </a:r>
            <a:r>
              <a:rPr lang="en-US" dirty="0" smtClean="0"/>
              <a:t>etc.</a:t>
            </a:r>
            <a:endParaRPr lang="en-US" dirty="0" smtClean="0">
              <a:solidFill>
                <a:srgbClr val="FF0000"/>
              </a:solidFill>
            </a:endParaRPr>
          </a:p>
          <a:p>
            <a:r>
              <a:rPr lang="en-US" dirty="0" err="1" smtClean="0"/>
              <a:t>Ir-</a:t>
            </a:r>
            <a:r>
              <a:rPr lang="en-US" dirty="0" err="1" smtClean="0">
                <a:solidFill>
                  <a:srgbClr val="FF0000"/>
                </a:solidFill>
              </a:rPr>
              <a:t>vaya</a:t>
            </a:r>
            <a:r>
              <a:rPr lang="en-US" dirty="0" smtClean="0"/>
              <a:t>, etc. </a:t>
            </a:r>
          </a:p>
          <a:p>
            <a:r>
              <a:rPr lang="en-US" dirty="0" smtClean="0"/>
              <a:t>Saber-</a:t>
            </a:r>
            <a:r>
              <a:rPr lang="en-US" dirty="0" err="1" smtClean="0">
                <a:solidFill>
                  <a:srgbClr val="FF0000"/>
                </a:solidFill>
              </a:rPr>
              <a:t>sepa</a:t>
            </a:r>
            <a:r>
              <a:rPr lang="en-US" dirty="0" smtClean="0"/>
              <a:t>, etc.	</a:t>
            </a:r>
          </a:p>
          <a:p>
            <a:r>
              <a:rPr lang="en-US" dirty="0" smtClean="0"/>
              <a:t>Haber-</a:t>
            </a:r>
            <a:r>
              <a:rPr lang="en-US" dirty="0" err="1" smtClean="0">
                <a:solidFill>
                  <a:srgbClr val="FF0000"/>
                </a:solidFill>
              </a:rPr>
              <a:t>haya</a:t>
            </a:r>
            <a:r>
              <a:rPr lang="en-US" dirty="0" smtClean="0"/>
              <a:t>, etc. </a:t>
            </a:r>
          </a:p>
          <a:p>
            <a:r>
              <a:rPr lang="en-US" dirty="0" err="1" smtClean="0"/>
              <a:t>Estar-</a:t>
            </a:r>
            <a:r>
              <a:rPr lang="en-US" dirty="0" err="1" smtClean="0">
                <a:solidFill>
                  <a:srgbClr val="FF0000"/>
                </a:solidFill>
              </a:rPr>
              <a:t>Esté</a:t>
            </a:r>
            <a:r>
              <a:rPr lang="en-US" dirty="0" smtClean="0"/>
              <a:t>, etc. </a:t>
            </a:r>
          </a:p>
          <a:p>
            <a:r>
              <a:rPr lang="en-US" dirty="0" err="1" smtClean="0"/>
              <a:t>Ser</a:t>
            </a:r>
            <a:r>
              <a:rPr lang="en-US" dirty="0" smtClean="0"/>
              <a:t>- </a:t>
            </a:r>
            <a:r>
              <a:rPr lang="en-US" dirty="0" smtClean="0">
                <a:solidFill>
                  <a:srgbClr val="FF0000"/>
                </a:solidFill>
              </a:rPr>
              <a:t>Sea</a:t>
            </a:r>
            <a:r>
              <a:rPr lang="en-US" dirty="0" smtClean="0"/>
              <a:t>, etc.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313539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Also, there are other clauses that can “trigger” the subjunctive (C1 clauses)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En</a:t>
            </a:r>
            <a:r>
              <a:rPr lang="en-US" dirty="0" smtClean="0"/>
              <a:t> </a:t>
            </a:r>
            <a:r>
              <a:rPr lang="en-US" dirty="0" err="1" smtClean="0"/>
              <a:t>cuanto</a:t>
            </a:r>
            <a:r>
              <a:rPr lang="en-US" dirty="0" smtClean="0"/>
              <a:t> (especially as future projection)</a:t>
            </a:r>
          </a:p>
          <a:p>
            <a:r>
              <a:rPr lang="en-US" dirty="0" smtClean="0"/>
              <a:t>Sin </a:t>
            </a:r>
            <a:r>
              <a:rPr lang="en-US" dirty="0" err="1" smtClean="0"/>
              <a:t>que</a:t>
            </a:r>
            <a:endParaRPr lang="en-US" dirty="0" smtClean="0"/>
          </a:p>
          <a:p>
            <a:r>
              <a:rPr lang="en-US" dirty="0" smtClean="0"/>
              <a:t>Con </a:t>
            </a:r>
            <a:r>
              <a:rPr lang="en-US" dirty="0" err="1" smtClean="0"/>
              <a:t>tal</a:t>
            </a:r>
            <a:r>
              <a:rPr lang="en-US" dirty="0" smtClean="0"/>
              <a:t> (de) </a:t>
            </a:r>
            <a:r>
              <a:rPr lang="en-US" dirty="0" err="1" smtClean="0"/>
              <a:t>que</a:t>
            </a:r>
            <a:endParaRPr lang="en-US" dirty="0" smtClean="0"/>
          </a:p>
          <a:p>
            <a:r>
              <a:rPr lang="en-US" dirty="0" smtClean="0"/>
              <a:t>Antes (de) </a:t>
            </a:r>
            <a:r>
              <a:rPr lang="en-US" dirty="0" err="1" smtClean="0"/>
              <a:t>que</a:t>
            </a:r>
            <a:endParaRPr lang="en-US" dirty="0" smtClean="0"/>
          </a:p>
          <a:p>
            <a:r>
              <a:rPr lang="en-US" dirty="0" smtClean="0"/>
              <a:t>Para </a:t>
            </a:r>
            <a:r>
              <a:rPr lang="en-US" dirty="0" err="1" smtClean="0"/>
              <a:t>que</a:t>
            </a:r>
            <a:endParaRPr lang="en-US" dirty="0" smtClean="0"/>
          </a:p>
          <a:p>
            <a:r>
              <a:rPr lang="en-US" dirty="0" smtClean="0"/>
              <a:t>A </a:t>
            </a:r>
            <a:r>
              <a:rPr lang="en-US" dirty="0" err="1" smtClean="0"/>
              <a:t>menos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041457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Práctica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1) </a:t>
            </a:r>
            <a:r>
              <a:rPr lang="en-US" dirty="0" err="1" smtClean="0"/>
              <a:t>Yo</a:t>
            </a:r>
            <a:r>
              <a:rPr lang="en-US" dirty="0" smtClean="0"/>
              <a:t> </a:t>
            </a:r>
            <a:r>
              <a:rPr lang="en-US" dirty="0" err="1" smtClean="0"/>
              <a:t>quiero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tú</a:t>
            </a:r>
            <a:r>
              <a:rPr lang="en-US" dirty="0" smtClean="0"/>
              <a:t> ___________ la </a:t>
            </a:r>
            <a:r>
              <a:rPr lang="en-US" dirty="0" err="1" smtClean="0"/>
              <a:t>tarea</a:t>
            </a:r>
            <a:r>
              <a:rPr lang="en-US" dirty="0" smtClean="0"/>
              <a:t>. (do)</a:t>
            </a:r>
          </a:p>
          <a:p>
            <a:r>
              <a:rPr lang="en-US" dirty="0" smtClean="0"/>
              <a:t>2) El </a:t>
            </a:r>
            <a:r>
              <a:rPr lang="en-US" dirty="0" err="1" smtClean="0"/>
              <a:t>profesor</a:t>
            </a:r>
            <a:r>
              <a:rPr lang="en-US" dirty="0" smtClean="0"/>
              <a:t> </a:t>
            </a:r>
            <a:r>
              <a:rPr lang="en-US" dirty="0" err="1" smtClean="0"/>
              <a:t>quiere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los </a:t>
            </a:r>
            <a:r>
              <a:rPr lang="en-US" dirty="0" err="1" smtClean="0"/>
              <a:t>estudiantes</a:t>
            </a:r>
            <a:r>
              <a:rPr lang="en-US" dirty="0" smtClean="0"/>
              <a:t> __________ a la </a:t>
            </a:r>
            <a:r>
              <a:rPr lang="en-US" dirty="0" err="1" smtClean="0"/>
              <a:t>clase</a:t>
            </a:r>
            <a:r>
              <a:rPr lang="en-US" dirty="0" smtClean="0"/>
              <a:t> </a:t>
            </a:r>
            <a:r>
              <a:rPr lang="en-US" dirty="0" err="1" smtClean="0"/>
              <a:t>todos</a:t>
            </a:r>
            <a:r>
              <a:rPr lang="en-US" dirty="0" smtClean="0"/>
              <a:t> los </a:t>
            </a:r>
            <a:r>
              <a:rPr lang="en-US" dirty="0" err="1" smtClean="0"/>
              <a:t>días</a:t>
            </a:r>
            <a:r>
              <a:rPr lang="en-US" dirty="0" smtClean="0"/>
              <a:t>. (come)</a:t>
            </a:r>
          </a:p>
          <a:p>
            <a:r>
              <a:rPr lang="en-US" dirty="0" smtClean="0"/>
              <a:t>3) Shakira </a:t>
            </a:r>
            <a:r>
              <a:rPr lang="en-US" dirty="0" err="1" smtClean="0"/>
              <a:t>quiere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nosotros</a:t>
            </a:r>
            <a:r>
              <a:rPr lang="en-US" dirty="0"/>
              <a:t> </a:t>
            </a:r>
            <a:r>
              <a:rPr lang="en-US" dirty="0" smtClean="0"/>
              <a:t>__________ y __________ a </a:t>
            </a:r>
            <a:r>
              <a:rPr lang="en-US" dirty="0" err="1" smtClean="0"/>
              <a:t>sus</a:t>
            </a:r>
            <a:r>
              <a:rPr lang="en-US" dirty="0" smtClean="0"/>
              <a:t> </a:t>
            </a:r>
            <a:r>
              <a:rPr lang="en-US" dirty="0" err="1" smtClean="0"/>
              <a:t>canciones</a:t>
            </a:r>
            <a:r>
              <a:rPr lang="en-US" dirty="0" smtClean="0"/>
              <a:t>. (sing and dance).</a:t>
            </a:r>
          </a:p>
          <a:p>
            <a:r>
              <a:rPr lang="en-US" dirty="0" smtClean="0"/>
              <a:t>4) </a:t>
            </a:r>
            <a:r>
              <a:rPr lang="en-US" dirty="0" err="1" smtClean="0"/>
              <a:t>Sofía</a:t>
            </a:r>
            <a:r>
              <a:rPr lang="en-US" dirty="0" smtClean="0"/>
              <a:t> Vergara </a:t>
            </a:r>
            <a:r>
              <a:rPr lang="en-US" dirty="0" err="1" smtClean="0"/>
              <a:t>quiere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los </a:t>
            </a:r>
            <a:r>
              <a:rPr lang="en-US" dirty="0" err="1" smtClean="0"/>
              <a:t>norteamericanos</a:t>
            </a:r>
            <a:r>
              <a:rPr lang="en-US" dirty="0" smtClean="0"/>
              <a:t> _______ </a:t>
            </a:r>
            <a:r>
              <a:rPr lang="en-US" dirty="0" err="1" smtClean="0"/>
              <a:t>su</a:t>
            </a:r>
            <a:r>
              <a:rPr lang="en-US" dirty="0" smtClean="0"/>
              <a:t> </a:t>
            </a:r>
            <a:r>
              <a:rPr lang="en-US" dirty="0" err="1" smtClean="0"/>
              <a:t>programa</a:t>
            </a:r>
            <a:r>
              <a:rPr lang="en-US" dirty="0" smtClean="0"/>
              <a:t>. (watch)  </a:t>
            </a:r>
          </a:p>
          <a:p>
            <a:r>
              <a:rPr lang="en-US" dirty="0" smtClean="0"/>
              <a:t>5) </a:t>
            </a:r>
            <a:r>
              <a:rPr lang="en-US" dirty="0" err="1" smtClean="0"/>
              <a:t>María</a:t>
            </a:r>
            <a:r>
              <a:rPr lang="en-US" dirty="0" smtClean="0"/>
              <a:t> </a:t>
            </a:r>
            <a:r>
              <a:rPr lang="en-US" dirty="0" err="1" smtClean="0"/>
              <a:t>quiere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su</a:t>
            </a:r>
            <a:r>
              <a:rPr lang="en-US" dirty="0" smtClean="0"/>
              <a:t> </a:t>
            </a:r>
            <a:r>
              <a:rPr lang="en-US" dirty="0" err="1" smtClean="0"/>
              <a:t>novio</a:t>
            </a:r>
            <a:r>
              <a:rPr lang="en-US" dirty="0" smtClean="0"/>
              <a:t> __________ a </a:t>
            </a:r>
            <a:r>
              <a:rPr lang="en-US" dirty="0" err="1" smtClean="0"/>
              <a:t>su</a:t>
            </a:r>
            <a:r>
              <a:rPr lang="en-US" dirty="0" smtClean="0"/>
              <a:t> fiesta </a:t>
            </a:r>
            <a:r>
              <a:rPr lang="en-US" dirty="0" err="1" smtClean="0"/>
              <a:t>quinceañera</a:t>
            </a:r>
            <a:r>
              <a:rPr lang="en-US" dirty="0" smtClean="0"/>
              <a:t>. (come) </a:t>
            </a:r>
          </a:p>
          <a:p>
            <a:r>
              <a:rPr lang="en-US" dirty="0" smtClean="0"/>
              <a:t>6) </a:t>
            </a:r>
            <a:r>
              <a:rPr lang="en-US" dirty="0" err="1" smtClean="0"/>
              <a:t>Es</a:t>
            </a:r>
            <a:r>
              <a:rPr lang="en-US" dirty="0" smtClean="0"/>
              <a:t> </a:t>
            </a:r>
            <a:r>
              <a:rPr lang="en-US" dirty="0" err="1" smtClean="0"/>
              <a:t>importante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los </a:t>
            </a:r>
            <a:r>
              <a:rPr lang="en-US" dirty="0" err="1" smtClean="0"/>
              <a:t>mis</a:t>
            </a:r>
            <a:r>
              <a:rPr lang="en-US" dirty="0" smtClean="0"/>
              <a:t> amigos </a:t>
            </a:r>
            <a:r>
              <a:rPr lang="en-US" dirty="0" err="1" smtClean="0"/>
              <a:t>latinos</a:t>
            </a:r>
            <a:r>
              <a:rPr lang="en-US" dirty="0" smtClean="0"/>
              <a:t> _______ a </a:t>
            </a:r>
            <a:r>
              <a:rPr lang="en-US" dirty="0" err="1" smtClean="0"/>
              <a:t>visitar</a:t>
            </a:r>
            <a:r>
              <a:rPr lang="en-US" dirty="0" smtClean="0"/>
              <a:t> a </a:t>
            </a:r>
            <a:r>
              <a:rPr lang="en-US" dirty="0" err="1" smtClean="0"/>
              <a:t>sus</a:t>
            </a:r>
            <a:r>
              <a:rPr lang="en-US" dirty="0" smtClean="0"/>
              <a:t> </a:t>
            </a:r>
            <a:r>
              <a:rPr lang="en-US" dirty="0" err="1" smtClean="0"/>
              <a:t>parientes</a:t>
            </a:r>
            <a:r>
              <a:rPr lang="en-US" dirty="0" smtClean="0"/>
              <a:t>. (they go)</a:t>
            </a:r>
          </a:p>
          <a:p>
            <a:r>
              <a:rPr lang="en-US" dirty="0" smtClean="0"/>
              <a:t>7) Los </a:t>
            </a:r>
            <a:r>
              <a:rPr lang="en-US" dirty="0" err="1" smtClean="0"/>
              <a:t>cubanos</a:t>
            </a:r>
            <a:r>
              <a:rPr lang="en-US" dirty="0" smtClean="0"/>
              <a:t> de Miami </a:t>
            </a:r>
            <a:r>
              <a:rPr lang="en-US" dirty="0" err="1" smtClean="0"/>
              <a:t>quieren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Raúl</a:t>
            </a:r>
            <a:r>
              <a:rPr lang="en-US" dirty="0" smtClean="0"/>
              <a:t> Castro ______ de </a:t>
            </a:r>
            <a:r>
              <a:rPr lang="en-US" dirty="0" err="1" smtClean="0"/>
              <a:t>ser</a:t>
            </a:r>
            <a:r>
              <a:rPr lang="en-US" dirty="0" smtClean="0"/>
              <a:t> el </a:t>
            </a:r>
            <a:r>
              <a:rPr lang="en-US" dirty="0" err="1" smtClean="0"/>
              <a:t>presidente</a:t>
            </a:r>
            <a:r>
              <a:rPr lang="en-US" dirty="0"/>
              <a:t> </a:t>
            </a:r>
            <a:r>
              <a:rPr lang="en-US" dirty="0" smtClean="0"/>
              <a:t>de Cuba. (</a:t>
            </a:r>
            <a:r>
              <a:rPr lang="en-US" dirty="0" err="1" smtClean="0"/>
              <a:t>dejar</a:t>
            </a:r>
            <a:r>
              <a:rPr lang="en-US" dirty="0" smtClean="0"/>
              <a:t>= to stop, leave off)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460450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Some other “greatest hits” hints I love for teaching Spanish….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1) “How you feel or where you are, always use the verb </a:t>
            </a:r>
            <a:r>
              <a:rPr lang="en-US" dirty="0" err="1" smtClean="0"/>
              <a:t>estar</a:t>
            </a:r>
            <a:r>
              <a:rPr lang="en-US" dirty="0" smtClean="0"/>
              <a:t>.” (location/temporary things) </a:t>
            </a:r>
          </a:p>
          <a:p>
            <a:r>
              <a:rPr lang="en-US" dirty="0" smtClean="0"/>
              <a:t>2) For irregular </a:t>
            </a:r>
            <a:r>
              <a:rPr lang="en-US" dirty="0" err="1" smtClean="0"/>
              <a:t>tú</a:t>
            </a:r>
            <a:r>
              <a:rPr lang="en-US" dirty="0" smtClean="0"/>
              <a:t>-form verbs, they make a silly rhyme: </a:t>
            </a:r>
            <a:r>
              <a:rPr lang="en-US" dirty="0" err="1" smtClean="0"/>
              <a:t>Ven</a:t>
            </a:r>
            <a:r>
              <a:rPr lang="en-US" dirty="0" smtClean="0"/>
              <a:t>-di-</a:t>
            </a:r>
            <a:r>
              <a:rPr lang="en-US" dirty="0" err="1" smtClean="0"/>
              <a:t>sal</a:t>
            </a:r>
            <a:r>
              <a:rPr lang="en-US" dirty="0" smtClean="0"/>
              <a:t>-</a:t>
            </a:r>
            <a:r>
              <a:rPr lang="en-US" dirty="0" err="1" smtClean="0"/>
              <a:t>haz</a:t>
            </a:r>
            <a:r>
              <a:rPr lang="en-US" dirty="0" smtClean="0"/>
              <a:t>-ten-</a:t>
            </a:r>
            <a:r>
              <a:rPr lang="en-US" dirty="0" err="1" smtClean="0"/>
              <a:t>ve</a:t>
            </a:r>
            <a:r>
              <a:rPr lang="en-US" dirty="0" smtClean="0"/>
              <a:t>-</a:t>
            </a:r>
            <a:r>
              <a:rPr lang="en-US" dirty="0" err="1" smtClean="0"/>
              <a:t>pon</a:t>
            </a:r>
            <a:r>
              <a:rPr lang="en-US" dirty="0" smtClean="0"/>
              <a:t>-se</a:t>
            </a:r>
          </a:p>
          <a:p>
            <a:r>
              <a:rPr lang="en-US" dirty="0" smtClean="0"/>
              <a:t>(“Vin Diesel has ten weapons”) </a:t>
            </a:r>
          </a:p>
          <a:p>
            <a:r>
              <a:rPr lang="en-US" dirty="0" smtClean="0"/>
              <a:t>The 12 irregular preterits are sometimes called the “dirty dozen” (</a:t>
            </a:r>
            <a:r>
              <a:rPr lang="en-US" dirty="0" err="1" smtClean="0"/>
              <a:t>tuv</a:t>
            </a:r>
            <a:r>
              <a:rPr lang="en-US" dirty="0" smtClean="0"/>
              <a:t>, </a:t>
            </a:r>
            <a:r>
              <a:rPr lang="en-US" dirty="0" err="1" smtClean="0"/>
              <a:t>quis</a:t>
            </a:r>
            <a:r>
              <a:rPr lang="en-US" dirty="0" smtClean="0"/>
              <a:t>, pus, </a:t>
            </a:r>
            <a:r>
              <a:rPr lang="en-US" dirty="0" err="1" smtClean="0"/>
              <a:t>pud</a:t>
            </a:r>
            <a:r>
              <a:rPr lang="en-US" dirty="0" smtClean="0"/>
              <a:t>, </a:t>
            </a:r>
            <a:r>
              <a:rPr lang="en-US" dirty="0" err="1" smtClean="0"/>
              <a:t>estuv</a:t>
            </a:r>
            <a:r>
              <a:rPr lang="en-US" dirty="0" smtClean="0"/>
              <a:t>, cup, </a:t>
            </a:r>
            <a:r>
              <a:rPr lang="en-US" dirty="0" err="1" smtClean="0"/>
              <a:t>anduv</a:t>
            </a:r>
            <a:r>
              <a:rPr lang="en-US" dirty="0" smtClean="0"/>
              <a:t>, vin, hic(z), sup, </a:t>
            </a:r>
            <a:r>
              <a:rPr lang="en-US" dirty="0" err="1" smtClean="0"/>
              <a:t>traj</a:t>
            </a:r>
            <a:r>
              <a:rPr lang="en-US" dirty="0" smtClean="0"/>
              <a:t>, </a:t>
            </a:r>
            <a:r>
              <a:rPr lang="en-US" dirty="0" err="1" smtClean="0"/>
              <a:t>dij</a:t>
            </a:r>
            <a:r>
              <a:rPr lang="en-US" dirty="0" smtClean="0"/>
              <a:t>)</a:t>
            </a:r>
          </a:p>
          <a:p>
            <a:r>
              <a:rPr lang="en-US" dirty="0" smtClean="0"/>
              <a:t>When I was a kid, in the long ago “era,” I used to sing ABBA (aba) songs….</a:t>
            </a:r>
            <a:r>
              <a:rPr lang="en-US" dirty="0" err="1" smtClean="0"/>
              <a:t>yo</a:t>
            </a:r>
            <a:r>
              <a:rPr lang="en-US" dirty="0" smtClean="0"/>
              <a:t> </a:t>
            </a:r>
            <a:r>
              <a:rPr lang="en-US" dirty="0" err="1" smtClean="0"/>
              <a:t>cant</a:t>
            </a:r>
            <a:r>
              <a:rPr lang="en-US" i="1" dirty="0" err="1" smtClean="0"/>
              <a:t>aba</a:t>
            </a:r>
            <a:r>
              <a:rPr lang="en-US" dirty="0" smtClean="0"/>
              <a:t>…..(illustrates the imperfect tense)</a:t>
            </a:r>
          </a:p>
          <a:p>
            <a:r>
              <a:rPr lang="en-US" dirty="0" smtClean="0"/>
              <a:t>For the imperfect subjunctive, use the “</a:t>
            </a:r>
            <a:r>
              <a:rPr lang="en-US" dirty="0" err="1" smtClean="0"/>
              <a:t>ellos</a:t>
            </a:r>
            <a:r>
              <a:rPr lang="en-US" dirty="0" smtClean="0"/>
              <a:t>” </a:t>
            </a:r>
            <a:r>
              <a:rPr lang="en-US" dirty="0" err="1" smtClean="0"/>
              <a:t>preterite</a:t>
            </a:r>
            <a:r>
              <a:rPr lang="en-US" dirty="0" smtClean="0"/>
              <a:t>, drop “RON” and then add: </a:t>
            </a:r>
            <a:r>
              <a:rPr lang="en-US" dirty="0" err="1" smtClean="0"/>
              <a:t>ra</a:t>
            </a:r>
            <a:r>
              <a:rPr lang="en-US" dirty="0" smtClean="0"/>
              <a:t>, </a:t>
            </a:r>
            <a:r>
              <a:rPr lang="en-US" dirty="0" err="1" smtClean="0"/>
              <a:t>ras</a:t>
            </a:r>
            <a:r>
              <a:rPr lang="en-US" dirty="0" smtClean="0"/>
              <a:t>, </a:t>
            </a:r>
            <a:r>
              <a:rPr lang="en-US" dirty="0" err="1" smtClean="0"/>
              <a:t>ra</a:t>
            </a:r>
            <a:r>
              <a:rPr lang="en-US" dirty="0" smtClean="0"/>
              <a:t>, ‘</a:t>
            </a:r>
            <a:r>
              <a:rPr lang="en-US" dirty="0" err="1" smtClean="0"/>
              <a:t>ramos</a:t>
            </a:r>
            <a:r>
              <a:rPr lang="en-US" dirty="0" smtClean="0"/>
              <a:t>, ran. (I always explain here that they did something, they dropped off Ron, who is annoying , and then they cheered! “Ra, </a:t>
            </a:r>
            <a:r>
              <a:rPr lang="en-US" dirty="0" err="1" smtClean="0"/>
              <a:t>ras</a:t>
            </a:r>
            <a:r>
              <a:rPr lang="en-US" dirty="0" smtClean="0"/>
              <a:t>, </a:t>
            </a:r>
            <a:r>
              <a:rPr lang="en-US" dirty="0" err="1" smtClean="0"/>
              <a:t>ra</a:t>
            </a:r>
            <a:r>
              <a:rPr lang="en-US" dirty="0" smtClean="0"/>
              <a:t>, ‘</a:t>
            </a:r>
            <a:r>
              <a:rPr lang="en-US" dirty="0" err="1" smtClean="0"/>
              <a:t>ramos</a:t>
            </a:r>
            <a:r>
              <a:rPr lang="en-US" dirty="0" smtClean="0"/>
              <a:t>, ran!” (AKA Lady Gaga tense)</a:t>
            </a:r>
          </a:p>
          <a:p>
            <a:r>
              <a:rPr lang="en-US" dirty="0" smtClean="0"/>
              <a:t>Nice websites: </a:t>
            </a:r>
            <a:r>
              <a:rPr lang="en-US" dirty="0" err="1" smtClean="0"/>
              <a:t>Quizlet</a:t>
            </a:r>
            <a:r>
              <a:rPr lang="en-US" dirty="0" smtClean="0"/>
              <a:t>, conjuguemos.com, duolingo.com, or go to </a:t>
            </a:r>
            <a:r>
              <a:rPr lang="en-US" dirty="0" smtClean="0">
                <a:hlinkClick r:id="rId2"/>
              </a:rPr>
              <a:t>www.learner.org</a:t>
            </a:r>
            <a:r>
              <a:rPr lang="en-US" dirty="0" smtClean="0"/>
              <a:t> and find the show “</a:t>
            </a:r>
            <a:r>
              <a:rPr lang="en-US" dirty="0" err="1" smtClean="0"/>
              <a:t>Destinos</a:t>
            </a:r>
            <a:r>
              <a:rPr lang="en-US" dirty="0" smtClean="0"/>
              <a:t>” under For. Language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982944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Some fun things to find on </a:t>
            </a:r>
            <a:r>
              <a:rPr lang="en-US" dirty="0" err="1" smtClean="0"/>
              <a:t>Youtube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1) For basic Spanish classes, check out these videos: </a:t>
            </a:r>
            <a:r>
              <a:rPr lang="en-US" i="1" dirty="0" smtClean="0"/>
              <a:t>¿</a:t>
            </a:r>
            <a:r>
              <a:rPr lang="en-US" i="1" dirty="0" err="1" smtClean="0"/>
              <a:t>Qué</a:t>
            </a:r>
            <a:r>
              <a:rPr lang="en-US" i="1" dirty="0" smtClean="0"/>
              <a:t> hora </a:t>
            </a:r>
            <a:r>
              <a:rPr lang="en-US" i="1" dirty="0" err="1" smtClean="0"/>
              <a:t>es</a:t>
            </a:r>
            <a:r>
              <a:rPr lang="en-US" i="1" dirty="0" smtClean="0"/>
              <a:t>? </a:t>
            </a:r>
            <a:r>
              <a:rPr lang="en-US" dirty="0" smtClean="0"/>
              <a:t>(A spoof of the </a:t>
            </a:r>
            <a:r>
              <a:rPr lang="en-US" i="1" dirty="0" smtClean="0"/>
              <a:t>telenovela</a:t>
            </a:r>
            <a:r>
              <a:rPr lang="en-US" dirty="0" smtClean="0"/>
              <a:t> genre, very funny) </a:t>
            </a:r>
          </a:p>
          <a:p>
            <a:r>
              <a:rPr lang="en-US" dirty="0" smtClean="0"/>
              <a:t>2) ¿</a:t>
            </a:r>
            <a:r>
              <a:rPr lang="en-US" dirty="0" err="1" smtClean="0"/>
              <a:t>Qué</a:t>
            </a:r>
            <a:r>
              <a:rPr lang="en-US" dirty="0" smtClean="0"/>
              <a:t> </a:t>
            </a:r>
            <a:r>
              <a:rPr lang="en-US" dirty="0" err="1" smtClean="0"/>
              <a:t>tiempo</a:t>
            </a:r>
            <a:r>
              <a:rPr lang="en-US" dirty="0" smtClean="0"/>
              <a:t> </a:t>
            </a:r>
            <a:r>
              <a:rPr lang="en-US" dirty="0" err="1" smtClean="0"/>
              <a:t>hace</a:t>
            </a:r>
            <a:r>
              <a:rPr lang="en-US" dirty="0" smtClean="0"/>
              <a:t> hoy? (check this out for teaching weather, a nice song and lots of fun videos made of this)</a:t>
            </a:r>
          </a:p>
          <a:p>
            <a:r>
              <a:rPr lang="en-US" dirty="0" smtClean="0"/>
              <a:t>3) The “One semester of Spanish Love Song” is corny, but fun, and a good review of some basic phrases. </a:t>
            </a:r>
          </a:p>
          <a:p>
            <a:r>
              <a:rPr lang="en-US" dirty="0" smtClean="0"/>
              <a:t>4) Conjugation Back! A video about conjugating.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372340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Finally, </a:t>
            </a:r>
            <a:r>
              <a:rPr lang="en-US" dirty="0" err="1" smtClean="0"/>
              <a:t>Ser</a:t>
            </a:r>
            <a:r>
              <a:rPr lang="en-US" dirty="0" smtClean="0"/>
              <a:t> vs. </a:t>
            </a:r>
            <a:r>
              <a:rPr lang="en-US" dirty="0" err="1" smtClean="0"/>
              <a:t>Estar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STOP and HEALTH</a:t>
            </a:r>
          </a:p>
          <a:p>
            <a:r>
              <a:rPr lang="en-US" dirty="0" err="1" smtClean="0"/>
              <a:t>Ser</a:t>
            </a:r>
            <a:endParaRPr lang="en-US" dirty="0" smtClean="0"/>
          </a:p>
          <a:p>
            <a:r>
              <a:rPr lang="en-US" dirty="0" smtClean="0"/>
              <a:t>Time: ¿</a:t>
            </a:r>
            <a:r>
              <a:rPr lang="en-US" dirty="0" err="1" smtClean="0"/>
              <a:t>Qué</a:t>
            </a:r>
            <a:r>
              <a:rPr lang="en-US" dirty="0" smtClean="0"/>
              <a:t> hora </a:t>
            </a:r>
            <a:r>
              <a:rPr lang="en-US" dirty="0" err="1" smtClean="0"/>
              <a:t>es</a:t>
            </a:r>
            <a:r>
              <a:rPr lang="en-US" dirty="0" smtClean="0"/>
              <a:t>? Son </a:t>
            </a:r>
            <a:r>
              <a:rPr lang="en-US" dirty="0" err="1" smtClean="0"/>
              <a:t>las</a:t>
            </a:r>
            <a:r>
              <a:rPr lang="en-US" dirty="0" smtClean="0"/>
              <a:t> once. </a:t>
            </a:r>
          </a:p>
          <a:p>
            <a:r>
              <a:rPr lang="en-US" dirty="0" smtClean="0"/>
              <a:t>Origins: ¿De </a:t>
            </a:r>
            <a:r>
              <a:rPr lang="en-US" dirty="0" err="1" smtClean="0"/>
              <a:t>dónde</a:t>
            </a:r>
            <a:r>
              <a:rPr lang="en-US" dirty="0" smtClean="0"/>
              <a:t> </a:t>
            </a:r>
            <a:r>
              <a:rPr lang="en-US" dirty="0" err="1" smtClean="0"/>
              <a:t>eres</a:t>
            </a:r>
            <a:r>
              <a:rPr lang="en-US" dirty="0" smtClean="0"/>
              <a:t>? Soy de Rochester. </a:t>
            </a:r>
          </a:p>
          <a:p>
            <a:r>
              <a:rPr lang="en-US" dirty="0" smtClean="0"/>
              <a:t>Permanent/personality: Marcos </a:t>
            </a:r>
            <a:r>
              <a:rPr lang="en-US" dirty="0" err="1" smtClean="0"/>
              <a:t>es</a:t>
            </a:r>
            <a:r>
              <a:rPr lang="en-US" dirty="0" smtClean="0"/>
              <a:t> alto, </a:t>
            </a:r>
            <a:r>
              <a:rPr lang="en-US" dirty="0" err="1" smtClean="0"/>
              <a:t>simpático</a:t>
            </a:r>
            <a:r>
              <a:rPr lang="en-US" dirty="0" smtClean="0"/>
              <a:t>, etc. </a:t>
            </a:r>
          </a:p>
          <a:p>
            <a:r>
              <a:rPr lang="en-US" dirty="0" smtClean="0"/>
              <a:t> </a:t>
            </a:r>
          </a:p>
          <a:p>
            <a:r>
              <a:rPr lang="en-US" dirty="0" smtClean="0"/>
              <a:t>Health: Marta </a:t>
            </a:r>
            <a:r>
              <a:rPr lang="en-US" dirty="0" err="1" smtClean="0"/>
              <a:t>está</a:t>
            </a:r>
            <a:r>
              <a:rPr lang="en-US" dirty="0" smtClean="0"/>
              <a:t> </a:t>
            </a:r>
            <a:r>
              <a:rPr lang="en-US" dirty="0" err="1" smtClean="0"/>
              <a:t>enferma</a:t>
            </a:r>
            <a:endParaRPr lang="en-US" dirty="0" smtClean="0"/>
          </a:p>
          <a:p>
            <a:r>
              <a:rPr lang="en-US" dirty="0" err="1" smtClean="0"/>
              <a:t>Estar</a:t>
            </a:r>
            <a:r>
              <a:rPr lang="en-US" dirty="0" smtClean="0"/>
              <a:t>: </a:t>
            </a:r>
          </a:p>
          <a:p>
            <a:r>
              <a:rPr lang="en-US" dirty="0" smtClean="0"/>
              <a:t>Attitude: </a:t>
            </a:r>
            <a:r>
              <a:rPr lang="en-US" dirty="0" err="1" smtClean="0"/>
              <a:t>Estoy</a:t>
            </a:r>
            <a:r>
              <a:rPr lang="en-US" dirty="0" smtClean="0"/>
              <a:t> </a:t>
            </a:r>
            <a:r>
              <a:rPr lang="en-US" dirty="0" err="1" smtClean="0"/>
              <a:t>contento</a:t>
            </a:r>
            <a:r>
              <a:rPr lang="en-US" dirty="0" smtClean="0"/>
              <a:t>(a) hoy</a:t>
            </a:r>
          </a:p>
          <a:p>
            <a:r>
              <a:rPr lang="en-US" dirty="0" smtClean="0"/>
              <a:t>Location: </a:t>
            </a:r>
            <a:r>
              <a:rPr lang="en-US" dirty="0" err="1" smtClean="0"/>
              <a:t>Mi</a:t>
            </a:r>
            <a:r>
              <a:rPr lang="en-US" dirty="0" smtClean="0"/>
              <a:t> casa </a:t>
            </a:r>
            <a:r>
              <a:rPr lang="en-US" dirty="0" err="1" smtClean="0"/>
              <a:t>está</a:t>
            </a:r>
            <a:r>
              <a:rPr lang="en-US" dirty="0" smtClean="0"/>
              <a:t> </a:t>
            </a:r>
            <a:r>
              <a:rPr lang="en-US" dirty="0" err="1" smtClean="0"/>
              <a:t>en</a:t>
            </a:r>
            <a:r>
              <a:rPr lang="en-US" dirty="0" smtClean="0"/>
              <a:t> la ciudad de Rochester</a:t>
            </a:r>
          </a:p>
          <a:p>
            <a:r>
              <a:rPr lang="en-US" dirty="0" smtClean="0"/>
              <a:t>Temporary Conditions: Pedro </a:t>
            </a:r>
            <a:r>
              <a:rPr lang="en-US" dirty="0" err="1" smtClean="0"/>
              <a:t>está</a:t>
            </a:r>
            <a:r>
              <a:rPr lang="en-US" dirty="0" smtClean="0"/>
              <a:t> </a:t>
            </a:r>
            <a:r>
              <a:rPr lang="en-US" dirty="0" err="1" smtClean="0"/>
              <a:t>cansado</a:t>
            </a:r>
            <a:endParaRPr lang="en-US" dirty="0" smtClean="0"/>
          </a:p>
          <a:p>
            <a:r>
              <a:rPr lang="en-US" dirty="0" smtClean="0"/>
              <a:t>Happening Now: </a:t>
            </a:r>
            <a:r>
              <a:rPr lang="en-US" dirty="0" err="1" smtClean="0"/>
              <a:t>Estamos</a:t>
            </a:r>
            <a:r>
              <a:rPr lang="en-US" dirty="0" smtClean="0"/>
              <a:t> </a:t>
            </a:r>
            <a:r>
              <a:rPr lang="en-US" dirty="0" err="1" smtClean="0"/>
              <a:t>hablando</a:t>
            </a:r>
            <a:r>
              <a:rPr lang="en-US" dirty="0" smtClean="0"/>
              <a:t>, </a:t>
            </a:r>
            <a:r>
              <a:rPr lang="en-US" dirty="0" err="1" smtClean="0"/>
              <a:t>estoy</a:t>
            </a:r>
            <a:r>
              <a:rPr lang="en-US" dirty="0" smtClean="0"/>
              <a:t> </a:t>
            </a:r>
            <a:r>
              <a:rPr lang="en-US" dirty="0" err="1" smtClean="0"/>
              <a:t>comiendo</a:t>
            </a:r>
            <a:r>
              <a:rPr lang="en-US" dirty="0" smtClean="0"/>
              <a:t>, etc.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81841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do you form this mood?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Here is a “formula” if you like to use them. </a:t>
            </a:r>
          </a:p>
          <a:p>
            <a:endParaRPr lang="en-US" dirty="0"/>
          </a:p>
          <a:p>
            <a:r>
              <a:rPr lang="en-US" dirty="0" smtClean="0"/>
              <a:t>C 1* (WEIRDOS)  </a:t>
            </a:r>
            <a:r>
              <a:rPr lang="en-US" dirty="0" err="1" smtClean="0"/>
              <a:t>que</a:t>
            </a:r>
            <a:r>
              <a:rPr lang="en-US" dirty="0" smtClean="0"/>
              <a:t>  C2* (</a:t>
            </a:r>
            <a:r>
              <a:rPr lang="en-US" dirty="0" err="1" smtClean="0"/>
              <a:t>Yo</a:t>
            </a:r>
            <a:r>
              <a:rPr lang="en-US" dirty="0" smtClean="0"/>
              <a:t>-o-drop-flip) </a:t>
            </a:r>
          </a:p>
          <a:p>
            <a:pPr marL="3657600" lvl="8" indent="0">
              <a:buNone/>
            </a:pPr>
            <a:r>
              <a:rPr lang="en-US" dirty="0" smtClean="0"/>
              <a:t>              (or DISHES)</a:t>
            </a:r>
          </a:p>
          <a:p>
            <a:pPr marL="3657600" lvl="8" indent="0">
              <a:buNone/>
            </a:pPr>
            <a:endParaRPr lang="en-US" dirty="0"/>
          </a:p>
          <a:p>
            <a:pPr marL="3657600" lvl="8" indent="0">
              <a:buNone/>
            </a:pPr>
            <a:endParaRPr lang="en-US" dirty="0" smtClean="0"/>
          </a:p>
          <a:p>
            <a:pPr marL="3657600" lvl="8" indent="0">
              <a:buNone/>
            </a:pPr>
            <a:endParaRPr lang="en-US" dirty="0"/>
          </a:p>
          <a:p>
            <a:pPr marL="3657600" lvl="8" indent="0">
              <a:buNone/>
            </a:pPr>
            <a:endParaRPr lang="en-US" dirty="0" smtClean="0"/>
          </a:p>
          <a:p>
            <a:pPr marL="3657600" lvl="8" indent="0">
              <a:buNone/>
            </a:pPr>
            <a:r>
              <a:rPr lang="en-US" dirty="0" smtClean="0"/>
              <a:t>*By the way, a “Clause” (C) is a subject, or an implied subject, and a conjugated verb.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65370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the clause one (C1)?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This first clause has some kind of emotion in it that “triggers” the subjunctive mood/form after the “</a:t>
            </a:r>
            <a:r>
              <a:rPr lang="en-US" dirty="0" err="1" smtClean="0"/>
              <a:t>que.</a:t>
            </a:r>
            <a:r>
              <a:rPr lang="en-US" dirty="0" smtClean="0"/>
              <a:t>” </a:t>
            </a:r>
          </a:p>
          <a:p>
            <a:r>
              <a:rPr lang="en-US" dirty="0" smtClean="0"/>
              <a:t>Please remember that the Subjunctive is a mood of “subjectivity” instead of “objectivity,” which was the indicative mood, or the regular old “present-tense” you learned in Spanish 101 or 8</a:t>
            </a:r>
            <a:r>
              <a:rPr lang="en-US" baseline="30000" dirty="0" smtClean="0"/>
              <a:t>th</a:t>
            </a:r>
            <a:r>
              <a:rPr lang="en-US" dirty="0" smtClean="0"/>
              <a:t> grade!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74222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are some “trigger” clauses or emotion? (WEIRDOS)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Wishes </a:t>
            </a:r>
            <a:r>
              <a:rPr lang="en-US" sz="2800" dirty="0" smtClean="0"/>
              <a:t>(</a:t>
            </a:r>
            <a:r>
              <a:rPr lang="en-US" sz="2800" dirty="0" err="1" smtClean="0"/>
              <a:t>Deseo</a:t>
            </a:r>
            <a:r>
              <a:rPr lang="en-US" sz="2800" dirty="0" smtClean="0"/>
              <a:t>, </a:t>
            </a:r>
            <a:r>
              <a:rPr lang="en-US" sz="2800" dirty="0" err="1" smtClean="0"/>
              <a:t>quiero</a:t>
            </a:r>
            <a:r>
              <a:rPr lang="en-US" sz="2800" dirty="0" smtClean="0"/>
              <a:t>, </a:t>
            </a:r>
            <a:r>
              <a:rPr lang="en-US" sz="2800" dirty="0" err="1" smtClean="0"/>
              <a:t>quisiera</a:t>
            </a:r>
            <a:r>
              <a:rPr lang="en-US" sz="2800" dirty="0" smtClean="0"/>
              <a:t>, </a:t>
            </a:r>
            <a:r>
              <a:rPr lang="en-US" sz="2800" dirty="0" err="1" smtClean="0"/>
              <a:t>ella</a:t>
            </a:r>
            <a:r>
              <a:rPr lang="en-US" sz="2800" dirty="0" smtClean="0"/>
              <a:t> </a:t>
            </a:r>
            <a:r>
              <a:rPr lang="en-US" sz="2800" dirty="0" err="1" smtClean="0"/>
              <a:t>quiere</a:t>
            </a:r>
            <a:r>
              <a:rPr lang="en-US" sz="2800" dirty="0" smtClean="0"/>
              <a:t>, etc.) </a:t>
            </a:r>
          </a:p>
          <a:p>
            <a:r>
              <a:rPr lang="en-US" dirty="0" smtClean="0"/>
              <a:t>Emotions (</a:t>
            </a:r>
            <a:r>
              <a:rPr lang="en-US" dirty="0" err="1" smtClean="0"/>
              <a:t>Espero</a:t>
            </a:r>
            <a:r>
              <a:rPr lang="en-US" dirty="0" smtClean="0"/>
              <a:t>, </a:t>
            </a:r>
            <a:r>
              <a:rPr lang="en-US" dirty="0" err="1" smtClean="0"/>
              <a:t>quieres</a:t>
            </a:r>
            <a:r>
              <a:rPr lang="en-US" dirty="0" smtClean="0"/>
              <a:t>, </a:t>
            </a:r>
            <a:r>
              <a:rPr lang="en-US" dirty="0" err="1" smtClean="0"/>
              <a:t>dudamos</a:t>
            </a:r>
            <a:r>
              <a:rPr lang="en-US" dirty="0" smtClean="0"/>
              <a:t>, etc.) </a:t>
            </a:r>
          </a:p>
          <a:p>
            <a:r>
              <a:rPr lang="en-US" dirty="0" smtClean="0"/>
              <a:t>Impersonal Expressions (</a:t>
            </a:r>
            <a:r>
              <a:rPr lang="en-US" dirty="0" err="1"/>
              <a:t>E</a:t>
            </a:r>
            <a:r>
              <a:rPr lang="en-US" dirty="0" err="1" smtClean="0"/>
              <a:t>s</a:t>
            </a:r>
            <a:r>
              <a:rPr lang="en-US" dirty="0" smtClean="0"/>
              <a:t> </a:t>
            </a:r>
            <a:r>
              <a:rPr lang="en-US" dirty="0" err="1" smtClean="0"/>
              <a:t>bueno</a:t>
            </a:r>
            <a:r>
              <a:rPr lang="en-US" dirty="0" smtClean="0"/>
              <a:t>, </a:t>
            </a:r>
            <a:r>
              <a:rPr lang="en-US" dirty="0" err="1" smtClean="0"/>
              <a:t>malo</a:t>
            </a:r>
            <a:r>
              <a:rPr lang="en-US" dirty="0" smtClean="0"/>
              <a:t>, etc.)</a:t>
            </a:r>
          </a:p>
          <a:p>
            <a:r>
              <a:rPr lang="en-US" dirty="0" smtClean="0"/>
              <a:t>Requests (</a:t>
            </a:r>
            <a:r>
              <a:rPr lang="en-US" dirty="0" err="1" smtClean="0"/>
              <a:t>Pido</a:t>
            </a:r>
            <a:r>
              <a:rPr lang="en-US" dirty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, </a:t>
            </a:r>
            <a:r>
              <a:rPr lang="en-US" dirty="0" err="1" smtClean="0"/>
              <a:t>ruego</a:t>
            </a:r>
            <a:r>
              <a:rPr lang="en-US" dirty="0" smtClean="0"/>
              <a:t>, </a:t>
            </a:r>
            <a:r>
              <a:rPr lang="en-US" dirty="0" err="1" smtClean="0"/>
              <a:t>exigimos</a:t>
            </a:r>
            <a:r>
              <a:rPr lang="en-US" dirty="0" smtClean="0"/>
              <a:t>, etc.)</a:t>
            </a:r>
          </a:p>
          <a:p>
            <a:r>
              <a:rPr lang="en-US" dirty="0" smtClean="0"/>
              <a:t>Doubt, disbelief, denial (</a:t>
            </a:r>
            <a:r>
              <a:rPr lang="en-US" dirty="0" err="1" smtClean="0"/>
              <a:t>Dudo</a:t>
            </a:r>
            <a:r>
              <a:rPr lang="en-US" dirty="0" smtClean="0"/>
              <a:t>, no </a:t>
            </a:r>
            <a:r>
              <a:rPr lang="en-US" dirty="0" err="1" smtClean="0"/>
              <a:t>creo</a:t>
            </a:r>
            <a:r>
              <a:rPr lang="en-US" dirty="0" smtClean="0"/>
              <a:t>, </a:t>
            </a:r>
            <a:r>
              <a:rPr lang="en-US" dirty="0" err="1" smtClean="0"/>
              <a:t>niego</a:t>
            </a:r>
            <a:r>
              <a:rPr lang="en-US" dirty="0" smtClean="0"/>
              <a:t>)</a:t>
            </a:r>
          </a:p>
          <a:p>
            <a:r>
              <a:rPr lang="en-US" dirty="0" err="1" smtClean="0"/>
              <a:t>Ojalá</a:t>
            </a:r>
            <a:r>
              <a:rPr lang="en-US" dirty="0" smtClean="0"/>
              <a:t> (an </a:t>
            </a:r>
            <a:r>
              <a:rPr lang="en-US" dirty="0" err="1" smtClean="0"/>
              <a:t>arabic-deraved</a:t>
            </a:r>
            <a:r>
              <a:rPr lang="en-US" dirty="0" smtClean="0"/>
              <a:t> word= hopefully)</a:t>
            </a:r>
          </a:p>
          <a:p>
            <a:r>
              <a:rPr lang="en-US" dirty="0" smtClean="0"/>
              <a:t>Suggestions/advice (</a:t>
            </a:r>
            <a:r>
              <a:rPr lang="en-US" dirty="0" err="1" smtClean="0"/>
              <a:t>sugiero</a:t>
            </a:r>
            <a:r>
              <a:rPr lang="en-US" dirty="0" smtClean="0"/>
              <a:t>, </a:t>
            </a:r>
            <a:r>
              <a:rPr lang="en-US" dirty="0" err="1" smtClean="0"/>
              <a:t>aconseja</a:t>
            </a:r>
            <a:r>
              <a:rPr lang="en-US" dirty="0" smtClean="0"/>
              <a:t>, etc.)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49034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are some of those “impersonal expressions” that trigger the subjunctive?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09800"/>
            <a:ext cx="8229600" cy="3916363"/>
          </a:xfrm>
        </p:spPr>
        <p:txBody>
          <a:bodyPr>
            <a:normAutofit fontScale="77500" lnSpcReduction="20000"/>
          </a:bodyPr>
          <a:lstStyle/>
          <a:p>
            <a:r>
              <a:rPr lang="en-US" dirty="0" err="1" smtClean="0"/>
              <a:t>Es</a:t>
            </a:r>
            <a:r>
              <a:rPr lang="en-US" dirty="0" smtClean="0"/>
              <a:t> </a:t>
            </a:r>
            <a:r>
              <a:rPr lang="en-US" dirty="0" err="1" smtClean="0"/>
              <a:t>importante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endParaRPr lang="en-US" dirty="0" smtClean="0"/>
          </a:p>
          <a:p>
            <a:r>
              <a:rPr lang="en-US" dirty="0" err="1" smtClean="0"/>
              <a:t>Es</a:t>
            </a:r>
            <a:r>
              <a:rPr lang="en-US" dirty="0" smtClean="0"/>
              <a:t> </a:t>
            </a:r>
            <a:r>
              <a:rPr lang="en-US" dirty="0" err="1" smtClean="0"/>
              <a:t>bueno</a:t>
            </a:r>
            <a:r>
              <a:rPr lang="en-US" dirty="0" smtClean="0"/>
              <a:t>/</a:t>
            </a:r>
            <a:r>
              <a:rPr lang="en-US" dirty="0" err="1" smtClean="0"/>
              <a:t>malo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endParaRPr lang="en-US" dirty="0" smtClean="0"/>
          </a:p>
          <a:p>
            <a:r>
              <a:rPr lang="en-US" dirty="0" smtClean="0"/>
              <a:t>No </a:t>
            </a:r>
            <a:r>
              <a:rPr lang="en-US" dirty="0" err="1" smtClean="0"/>
              <a:t>es</a:t>
            </a:r>
            <a:r>
              <a:rPr lang="en-US" dirty="0" smtClean="0"/>
              <a:t> </a:t>
            </a:r>
            <a:r>
              <a:rPr lang="en-US" dirty="0" err="1" smtClean="0"/>
              <a:t>cierto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endParaRPr lang="en-US" dirty="0" smtClean="0"/>
          </a:p>
          <a:p>
            <a:r>
              <a:rPr lang="en-US" dirty="0" err="1" smtClean="0"/>
              <a:t>Es</a:t>
            </a:r>
            <a:r>
              <a:rPr lang="en-US" dirty="0" smtClean="0"/>
              <a:t> </a:t>
            </a:r>
            <a:r>
              <a:rPr lang="en-US" dirty="0" err="1" smtClean="0"/>
              <a:t>preferible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endParaRPr lang="en-US" dirty="0" smtClean="0"/>
          </a:p>
          <a:p>
            <a:r>
              <a:rPr lang="en-US" dirty="0" err="1" smtClean="0"/>
              <a:t>Es</a:t>
            </a:r>
            <a:r>
              <a:rPr lang="en-US" dirty="0" smtClean="0"/>
              <a:t> </a:t>
            </a:r>
            <a:r>
              <a:rPr lang="en-US" dirty="0" err="1" smtClean="0"/>
              <a:t>difícil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endParaRPr lang="en-US" dirty="0" smtClean="0"/>
          </a:p>
          <a:p>
            <a:r>
              <a:rPr lang="en-US" dirty="0" err="1" smtClean="0"/>
              <a:t>Es</a:t>
            </a:r>
            <a:r>
              <a:rPr lang="en-US" dirty="0" smtClean="0"/>
              <a:t> </a:t>
            </a:r>
            <a:r>
              <a:rPr lang="en-US" dirty="0" err="1" smtClean="0"/>
              <a:t>mejor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endParaRPr lang="en-US" dirty="0" smtClean="0"/>
          </a:p>
          <a:p>
            <a:r>
              <a:rPr lang="en-US" dirty="0" err="1" smtClean="0"/>
              <a:t>Es</a:t>
            </a:r>
            <a:r>
              <a:rPr lang="en-US" dirty="0" smtClean="0"/>
              <a:t> </a:t>
            </a:r>
            <a:r>
              <a:rPr lang="en-US" dirty="0" err="1" smtClean="0"/>
              <a:t>necesario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endParaRPr lang="en-US" dirty="0" smtClean="0"/>
          </a:p>
          <a:p>
            <a:r>
              <a:rPr lang="en-US" dirty="0" smtClean="0"/>
              <a:t>No </a:t>
            </a:r>
            <a:r>
              <a:rPr lang="en-US" dirty="0" err="1" smtClean="0"/>
              <a:t>es</a:t>
            </a:r>
            <a:r>
              <a:rPr lang="en-US" dirty="0" smtClean="0"/>
              <a:t> </a:t>
            </a:r>
            <a:r>
              <a:rPr lang="en-US" dirty="0" err="1" smtClean="0"/>
              <a:t>claro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endParaRPr lang="en-US" dirty="0" smtClean="0"/>
          </a:p>
          <a:p>
            <a:r>
              <a:rPr lang="en-US" dirty="0" smtClean="0"/>
              <a:t>No </a:t>
            </a:r>
            <a:r>
              <a:rPr lang="en-US" dirty="0" err="1" smtClean="0"/>
              <a:t>es</a:t>
            </a:r>
            <a:r>
              <a:rPr lang="en-US" dirty="0" smtClean="0"/>
              <a:t> </a:t>
            </a:r>
            <a:r>
              <a:rPr lang="en-US" dirty="0" err="1" smtClean="0"/>
              <a:t>evidente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endParaRPr lang="en-US" dirty="0" smtClean="0"/>
          </a:p>
          <a:p>
            <a:r>
              <a:rPr lang="en-US" dirty="0" err="1" smtClean="0"/>
              <a:t>Es</a:t>
            </a:r>
            <a:r>
              <a:rPr lang="en-US" dirty="0" smtClean="0"/>
              <a:t> </a:t>
            </a:r>
            <a:r>
              <a:rPr lang="en-US" dirty="0" err="1" smtClean="0"/>
              <a:t>posible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57518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Que</a:t>
            </a:r>
            <a:r>
              <a:rPr lang="en-US" dirty="0" smtClean="0"/>
              <a:t>= that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                          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		 </a:t>
            </a:r>
            <a:r>
              <a:rPr lang="en-US" sz="5400" dirty="0" smtClean="0"/>
              <a:t>‘</a:t>
            </a:r>
            <a:r>
              <a:rPr lang="en-US" sz="5400" dirty="0" err="1" smtClean="0"/>
              <a:t>nuff</a:t>
            </a:r>
            <a:r>
              <a:rPr lang="en-US" sz="5400" dirty="0" smtClean="0"/>
              <a:t> said! </a:t>
            </a:r>
            <a:r>
              <a:rPr lang="en-US" sz="5400" dirty="0" smtClean="0">
                <a:sym typeface="Wingdings" panose="05000000000000000000" pitchFamily="2" charset="2"/>
              </a:rPr>
              <a:t>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996909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How is the “Clause 2” or subjunctive clause, formed?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1) Take the </a:t>
            </a:r>
            <a:r>
              <a:rPr lang="en-US" dirty="0" err="1" smtClean="0"/>
              <a:t>yo</a:t>
            </a:r>
            <a:r>
              <a:rPr lang="en-US" dirty="0" smtClean="0"/>
              <a:t>-form of most any verb. (</a:t>
            </a:r>
            <a:r>
              <a:rPr lang="en-US" dirty="0" err="1" smtClean="0"/>
              <a:t>Tomo</a:t>
            </a:r>
            <a:r>
              <a:rPr lang="en-US" dirty="0" smtClean="0"/>
              <a:t>, </a:t>
            </a:r>
            <a:r>
              <a:rPr lang="en-US" dirty="0" err="1" smtClean="0"/>
              <a:t>como</a:t>
            </a:r>
            <a:r>
              <a:rPr lang="en-US" dirty="0" smtClean="0"/>
              <a:t>, </a:t>
            </a:r>
            <a:r>
              <a:rPr lang="en-US" dirty="0" err="1" smtClean="0"/>
              <a:t>escribo</a:t>
            </a:r>
            <a:r>
              <a:rPr lang="en-US" dirty="0" smtClean="0"/>
              <a:t>, </a:t>
            </a:r>
            <a:r>
              <a:rPr lang="en-US" dirty="0" err="1" smtClean="0"/>
              <a:t>salgo</a:t>
            </a:r>
            <a:r>
              <a:rPr lang="en-US" dirty="0" smtClean="0"/>
              <a:t>, </a:t>
            </a:r>
            <a:r>
              <a:rPr lang="en-US" dirty="0" err="1" smtClean="0"/>
              <a:t>hago</a:t>
            </a:r>
            <a:r>
              <a:rPr lang="en-US" dirty="0" smtClean="0"/>
              <a:t>, </a:t>
            </a:r>
            <a:r>
              <a:rPr lang="en-US" dirty="0" err="1" smtClean="0"/>
              <a:t>tengo</a:t>
            </a:r>
            <a:r>
              <a:rPr lang="en-US" dirty="0" smtClean="0"/>
              <a:t>, </a:t>
            </a:r>
            <a:r>
              <a:rPr lang="en-US" dirty="0" err="1" smtClean="0"/>
              <a:t>duermo</a:t>
            </a:r>
            <a:r>
              <a:rPr lang="en-US" dirty="0" smtClean="0"/>
              <a:t>…)</a:t>
            </a:r>
          </a:p>
          <a:p>
            <a:r>
              <a:rPr lang="en-US" dirty="0" smtClean="0"/>
              <a:t>2) Look at the letter “o.”</a:t>
            </a:r>
          </a:p>
          <a:p>
            <a:r>
              <a:rPr lang="en-US" dirty="0" smtClean="0"/>
              <a:t>3) Drop the “o” </a:t>
            </a:r>
          </a:p>
          <a:p>
            <a:r>
              <a:rPr lang="en-US" dirty="0" smtClean="0"/>
              <a:t>4) Flip A to E (and vice-versa) </a:t>
            </a:r>
          </a:p>
          <a:p>
            <a:r>
              <a:rPr lang="en-US" dirty="0" smtClean="0"/>
              <a:t>OR use these endings: AR			ER/IR</a:t>
            </a:r>
            <a:endParaRPr lang="en-US" dirty="0"/>
          </a:p>
          <a:p>
            <a:pPr lvl="8"/>
            <a:r>
              <a:rPr lang="en-US" dirty="0" smtClean="0"/>
              <a:t>e        </a:t>
            </a:r>
            <a:r>
              <a:rPr lang="en-US" dirty="0" err="1" smtClean="0"/>
              <a:t>emos</a:t>
            </a:r>
            <a:r>
              <a:rPr lang="en-US" dirty="0" smtClean="0"/>
              <a:t>		a	</a:t>
            </a:r>
            <a:r>
              <a:rPr lang="en-US" dirty="0" err="1" smtClean="0"/>
              <a:t>amos</a:t>
            </a:r>
            <a:endParaRPr lang="en-US" dirty="0" smtClean="0"/>
          </a:p>
          <a:p>
            <a:pPr lvl="8"/>
            <a:r>
              <a:rPr lang="en-US" dirty="0"/>
              <a:t>e</a:t>
            </a:r>
            <a:r>
              <a:rPr lang="en-US" dirty="0" smtClean="0"/>
              <a:t>	</a:t>
            </a:r>
            <a:r>
              <a:rPr lang="en-US" dirty="0" err="1" smtClean="0"/>
              <a:t>eis</a:t>
            </a:r>
            <a:r>
              <a:rPr lang="en-US" dirty="0" smtClean="0"/>
              <a:t>		as	</a:t>
            </a:r>
            <a:r>
              <a:rPr lang="en-US" dirty="0" err="1" smtClean="0"/>
              <a:t>áis</a:t>
            </a:r>
            <a:endParaRPr lang="en-US" dirty="0" smtClean="0"/>
          </a:p>
          <a:p>
            <a:pPr lvl="8"/>
            <a:r>
              <a:rPr lang="en-US" dirty="0"/>
              <a:t>e</a:t>
            </a:r>
            <a:r>
              <a:rPr lang="en-US" dirty="0" smtClean="0"/>
              <a:t>	</a:t>
            </a:r>
            <a:r>
              <a:rPr lang="en-US" dirty="0" err="1" smtClean="0"/>
              <a:t>en</a:t>
            </a:r>
            <a:r>
              <a:rPr lang="en-US" dirty="0" smtClean="0"/>
              <a:t>		a	an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131460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were some of those irregular </a:t>
            </a:r>
            <a:r>
              <a:rPr lang="en-US" dirty="0" err="1" smtClean="0"/>
              <a:t>yo</a:t>
            </a:r>
            <a:r>
              <a:rPr lang="en-US" dirty="0" smtClean="0"/>
              <a:t>-forms again? I forget! </a:t>
            </a:r>
            <a:r>
              <a:rPr lang="en-US" dirty="0" smtClean="0">
                <a:sym typeface="Wingdings" panose="05000000000000000000" pitchFamily="2" charset="2"/>
              </a:rPr>
              <a:t>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“YO-GO” verbs!	 And some others: 	</a:t>
            </a:r>
          </a:p>
          <a:p>
            <a:r>
              <a:rPr lang="en-US" dirty="0" err="1" smtClean="0"/>
              <a:t>Salir-</a:t>
            </a:r>
            <a:r>
              <a:rPr lang="en-US" dirty="0" err="1" smtClean="0">
                <a:solidFill>
                  <a:srgbClr val="FF0000"/>
                </a:solidFill>
              </a:rPr>
              <a:t>salgo</a:t>
            </a:r>
            <a:r>
              <a:rPr lang="en-US" dirty="0" smtClean="0">
                <a:solidFill>
                  <a:srgbClr val="FF0000"/>
                </a:solidFill>
              </a:rPr>
              <a:t>			</a:t>
            </a:r>
            <a:r>
              <a:rPr lang="en-US" dirty="0" err="1" smtClean="0">
                <a:solidFill>
                  <a:srgbClr val="FF0000"/>
                </a:solidFill>
              </a:rPr>
              <a:t>duermo</a:t>
            </a:r>
            <a:endParaRPr lang="en-US" dirty="0" smtClean="0"/>
          </a:p>
          <a:p>
            <a:r>
              <a:rPr lang="en-US" dirty="0" err="1" smtClean="0"/>
              <a:t>Tener-</a:t>
            </a:r>
            <a:r>
              <a:rPr lang="en-US" dirty="0" err="1" smtClean="0">
                <a:solidFill>
                  <a:srgbClr val="FF0000"/>
                </a:solidFill>
              </a:rPr>
              <a:t>tengo</a:t>
            </a:r>
            <a:r>
              <a:rPr lang="en-US" dirty="0"/>
              <a:t>	</a:t>
            </a:r>
            <a:r>
              <a:rPr lang="en-US" dirty="0" smtClean="0"/>
              <a:t>		</a:t>
            </a:r>
            <a:r>
              <a:rPr lang="en-US" dirty="0" err="1" smtClean="0">
                <a:solidFill>
                  <a:srgbClr val="FF0000"/>
                </a:solidFill>
              </a:rPr>
              <a:t>pido</a:t>
            </a:r>
            <a:endParaRPr lang="en-US" dirty="0" smtClean="0"/>
          </a:p>
          <a:p>
            <a:r>
              <a:rPr lang="en-US" dirty="0" err="1" smtClean="0"/>
              <a:t>Hacer-</a:t>
            </a:r>
            <a:r>
              <a:rPr lang="en-US" dirty="0" err="1" smtClean="0">
                <a:solidFill>
                  <a:srgbClr val="FF0000"/>
                </a:solidFill>
              </a:rPr>
              <a:t>hago</a:t>
            </a:r>
            <a:r>
              <a:rPr lang="en-US" dirty="0" smtClean="0">
                <a:solidFill>
                  <a:srgbClr val="FF0000"/>
                </a:solidFill>
              </a:rPr>
              <a:t>			</a:t>
            </a:r>
            <a:r>
              <a:rPr lang="en-US" dirty="0" err="1" smtClean="0">
                <a:solidFill>
                  <a:srgbClr val="FF0000"/>
                </a:solidFill>
              </a:rPr>
              <a:t>sirvo</a:t>
            </a:r>
            <a:endParaRPr lang="en-US" dirty="0" smtClean="0"/>
          </a:p>
          <a:p>
            <a:r>
              <a:rPr lang="en-US" dirty="0" err="1" smtClean="0"/>
              <a:t>Venir-</a:t>
            </a:r>
            <a:r>
              <a:rPr lang="en-US" dirty="0" err="1" smtClean="0">
                <a:solidFill>
                  <a:srgbClr val="FF0000"/>
                </a:solidFill>
              </a:rPr>
              <a:t>vengo</a:t>
            </a:r>
            <a:r>
              <a:rPr lang="en-US" dirty="0" smtClean="0">
                <a:solidFill>
                  <a:srgbClr val="FF0000"/>
                </a:solidFill>
              </a:rPr>
              <a:t>			</a:t>
            </a:r>
            <a:r>
              <a:rPr lang="en-US" dirty="0" err="1" smtClean="0">
                <a:solidFill>
                  <a:srgbClr val="FF0000"/>
                </a:solidFill>
              </a:rPr>
              <a:t>quiero</a:t>
            </a:r>
            <a:endParaRPr lang="en-US" dirty="0" smtClean="0"/>
          </a:p>
          <a:p>
            <a:r>
              <a:rPr lang="en-US" dirty="0" err="1" smtClean="0"/>
              <a:t>Decir-</a:t>
            </a:r>
            <a:r>
              <a:rPr lang="en-US" dirty="0" err="1" smtClean="0">
                <a:solidFill>
                  <a:srgbClr val="FF0000"/>
                </a:solidFill>
              </a:rPr>
              <a:t>digo</a:t>
            </a:r>
            <a:r>
              <a:rPr lang="en-US" dirty="0" smtClean="0">
                <a:solidFill>
                  <a:srgbClr val="FF0000"/>
                </a:solidFill>
              </a:rPr>
              <a:t>			</a:t>
            </a:r>
            <a:r>
              <a:rPr lang="en-US" dirty="0" err="1" smtClean="0">
                <a:solidFill>
                  <a:srgbClr val="FF0000"/>
                </a:solidFill>
              </a:rPr>
              <a:t>conduzco</a:t>
            </a:r>
            <a:endParaRPr lang="en-US" dirty="0" smtClean="0"/>
          </a:p>
          <a:p>
            <a:r>
              <a:rPr lang="en-US" dirty="0" err="1" smtClean="0"/>
              <a:t>Poner-</a:t>
            </a:r>
            <a:r>
              <a:rPr lang="en-US" dirty="0" err="1" smtClean="0">
                <a:solidFill>
                  <a:srgbClr val="FF0000"/>
                </a:solidFill>
              </a:rPr>
              <a:t>pongo</a:t>
            </a:r>
            <a:r>
              <a:rPr lang="en-US" dirty="0" smtClean="0">
                <a:solidFill>
                  <a:srgbClr val="FF0000"/>
                </a:solidFill>
              </a:rPr>
              <a:t>			</a:t>
            </a:r>
            <a:r>
              <a:rPr lang="en-US" dirty="0" err="1" smtClean="0">
                <a:solidFill>
                  <a:srgbClr val="FF0000"/>
                </a:solidFill>
              </a:rPr>
              <a:t>conozco</a:t>
            </a:r>
            <a:endParaRPr lang="en-US" dirty="0" smtClean="0"/>
          </a:p>
          <a:p>
            <a:r>
              <a:rPr lang="en-US" dirty="0" smtClean="0"/>
              <a:t>Traer-</a:t>
            </a:r>
            <a:r>
              <a:rPr lang="en-US" dirty="0" err="1" smtClean="0">
                <a:solidFill>
                  <a:srgbClr val="FF0000"/>
                </a:solidFill>
              </a:rPr>
              <a:t>traigo</a:t>
            </a:r>
            <a:r>
              <a:rPr lang="en-US" dirty="0" smtClean="0">
                <a:solidFill>
                  <a:srgbClr val="FF0000"/>
                </a:solidFill>
              </a:rPr>
              <a:t>			</a:t>
            </a:r>
            <a:r>
              <a:rPr lang="en-US" dirty="0" err="1" smtClean="0">
                <a:solidFill>
                  <a:srgbClr val="FF0000"/>
                </a:solidFill>
              </a:rPr>
              <a:t>quepo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179658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Yo</a:t>
            </a:r>
            <a:r>
              <a:rPr lang="en-US" dirty="0" smtClean="0"/>
              <a:t>-o-drop-flip!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Use your arms (TPR) to act this out a bit….like “YMCA” (Maybe start humming the tune….) </a:t>
            </a:r>
          </a:p>
          <a:p>
            <a:pPr marL="0" indent="0">
              <a:buNone/>
            </a:pPr>
            <a:r>
              <a:rPr lang="en-US" dirty="0" err="1" smtClean="0"/>
              <a:t>Yo</a:t>
            </a:r>
            <a:r>
              <a:rPr lang="en-US" dirty="0" smtClean="0"/>
              <a:t>-(point your hands in to your chest) </a:t>
            </a:r>
          </a:p>
          <a:p>
            <a:pPr marL="0" indent="0">
              <a:buNone/>
            </a:pPr>
            <a:r>
              <a:rPr lang="en-US" dirty="0" smtClean="0"/>
              <a:t>O- Put your arms up in the shape of an “o”</a:t>
            </a:r>
          </a:p>
          <a:p>
            <a:pPr marL="0" indent="0">
              <a:buNone/>
            </a:pPr>
            <a:r>
              <a:rPr lang="en-US" dirty="0" smtClean="0"/>
              <a:t>Drop- Drop your arms!</a:t>
            </a:r>
          </a:p>
          <a:p>
            <a:pPr marL="0" indent="0">
              <a:buNone/>
            </a:pPr>
            <a:r>
              <a:rPr lang="en-US" dirty="0" smtClean="0"/>
              <a:t>Flip! –Flip your arms, just like we flip from A to E and versa-visa! (or is that vice-versa?)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812239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101</TotalTime>
  <Words>1212</Words>
  <Application>Microsoft Office PowerPoint</Application>
  <PresentationFormat>On-screen Show (4:3)</PresentationFormat>
  <Paragraphs>128</Paragraphs>
  <Slides>16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Office Theme</vt:lpstr>
      <vt:lpstr>¡El subjuntivo! </vt:lpstr>
      <vt:lpstr>How do you form this mood? </vt:lpstr>
      <vt:lpstr>What is the clause one (C1)?</vt:lpstr>
      <vt:lpstr>What are some “trigger” clauses or emotion? (WEIRDOS)</vt:lpstr>
      <vt:lpstr>What are some of those “impersonal expressions” that trigger the subjunctive? </vt:lpstr>
      <vt:lpstr>Que= that</vt:lpstr>
      <vt:lpstr>How is the “Clause 2” or subjunctive clause, formed? </vt:lpstr>
      <vt:lpstr>What were some of those irregular yo-forms again? I forget!  </vt:lpstr>
      <vt:lpstr>Yo-o-drop-flip! </vt:lpstr>
      <vt:lpstr>What is the song? </vt:lpstr>
      <vt:lpstr>OK, so maybe I exaggerated a tad…you can’t use it for everything…there are always exceptions…. </vt:lpstr>
      <vt:lpstr>Also, there are other clauses that can “trigger” the subjunctive (C1 clauses)</vt:lpstr>
      <vt:lpstr>Práctica</vt:lpstr>
      <vt:lpstr>Some other “greatest hits” hints I love for teaching Spanish….</vt:lpstr>
      <vt:lpstr>Some fun things to find on Youtube</vt:lpstr>
      <vt:lpstr>Finally, Ser vs. Estar</vt:lpstr>
    </vt:vector>
  </TitlesOfParts>
  <Company>Monroe Community College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¡El subjuntivo!</dc:title>
  <dc:creator>Monroe Community College</dc:creator>
  <cp:lastModifiedBy>Monroe Community College</cp:lastModifiedBy>
  <cp:revision>28</cp:revision>
  <dcterms:created xsi:type="dcterms:W3CDTF">2015-02-27T15:51:19Z</dcterms:created>
  <dcterms:modified xsi:type="dcterms:W3CDTF">2015-03-06T16:04:10Z</dcterms:modified>
</cp:coreProperties>
</file>